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9" r:id="rId3"/>
    <p:sldId id="288" r:id="rId4"/>
    <p:sldId id="299" r:id="rId5"/>
    <p:sldId id="302" r:id="rId6"/>
    <p:sldId id="326" r:id="rId7"/>
    <p:sldId id="327" r:id="rId8"/>
    <p:sldId id="331" r:id="rId9"/>
    <p:sldId id="329" r:id="rId10"/>
    <p:sldId id="333" r:id="rId11"/>
    <p:sldId id="325" r:id="rId12"/>
    <p:sldId id="322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43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C75AE8C-F12C-433F-820E-61F750E58321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5870CC06-E0F6-4212-B20E-B346A955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8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6DF2541-9E44-403C-B590-A538977F24B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F78DD3E-1FEE-48BD-90EA-EA36C5D4E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4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C239-735A-4E98-A821-CF5C3CC46C61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28A6-86FB-4B1F-B862-93E0DC9BC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ie_rabochie_progra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 l="4539" t="5814"/>
          <a:stretch>
            <a:fillRect/>
          </a:stretch>
        </p:blipFill>
        <p:spPr bwMode="auto">
          <a:xfrm>
            <a:off x="1475655" y="2126519"/>
            <a:ext cx="7572397" cy="479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2071678"/>
            <a:ext cx="771530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</a:rPr>
              <a:t>ФГОС</a:t>
            </a:r>
            <a:r>
              <a:rPr lang="en-US" sz="6000" b="1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</a:rPr>
              <a:t> – 2022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429132"/>
            <a:ext cx="46491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Демина О.В., зам. директора по УВР МБОУ «СОШ № 72»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2910" y="4365104"/>
            <a:ext cx="4429156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1579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Система оценки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включает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575050" y="273050"/>
            <a:ext cx="5461446" cy="639631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Отражает результаты и критерии оценки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Обеспечивает комплексный подход (оценка  предметных и </a:t>
            </a:r>
            <a:r>
              <a:rPr lang="ru-RU" sz="2400" b="1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400" b="1" dirty="0" smtClean="0">
                <a:solidFill>
                  <a:schemeClr val="tx1"/>
                </a:solidFill>
              </a:rPr>
              <a:t> результатов)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Предусматривает оценку разных форм обучения (проектных, </a:t>
            </a:r>
            <a:r>
              <a:rPr lang="ru-RU" sz="2400" b="1" dirty="0" smtClean="0"/>
              <a:t>творческих, </a:t>
            </a:r>
            <a:r>
              <a:rPr lang="ru-RU" sz="2400" b="1" dirty="0" smtClean="0">
                <a:solidFill>
                  <a:schemeClr val="tx1"/>
                </a:solidFill>
              </a:rPr>
              <a:t>исследовательских работ, испытаний, пр.)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Предусматривает </a:t>
            </a:r>
            <a:r>
              <a:rPr lang="ru-RU" sz="2400" b="1" dirty="0"/>
              <a:t>оценку динамики учебных достижений обучающихся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Обеспечивает получение объективной информации о качестве подготовки учащегося</a:t>
            </a:r>
          </a:p>
          <a:p>
            <a:pPr algn="l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2261890"/>
            <a:ext cx="3117850" cy="38642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Промежуточную аттестацию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Оценку проектной деятельности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0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7288" cy="12144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ИНФОРМАЦИИ НА САЙТЕ </a:t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«ЕДИНОЕ СОДЕРЖАНИЕ ОБЩЕГО ОБРАЗОВАНИЯ»</a:t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https://edsoo.ru/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277"/>
          <a:stretch/>
        </p:blipFill>
        <p:spPr bwMode="auto">
          <a:xfrm>
            <a:off x="278385" y="1689720"/>
            <a:ext cx="87585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28597" cy="92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Мои документы\Рабочий стол\ИПК\сайт\ИПК лого\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920" y="142852"/>
            <a:ext cx="720080" cy="611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15704" r="16693" b="19425"/>
          <a:stretch/>
        </p:blipFill>
        <p:spPr bwMode="auto">
          <a:xfrm>
            <a:off x="0" y="1643050"/>
            <a:ext cx="9144000" cy="50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192688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Найти рабочие программы по предметам </a:t>
            </a:r>
          </a:p>
          <a:p>
            <a:pPr algn="ctr"/>
            <a:r>
              <a:rPr lang="ru-RU" b="1" dirty="0" smtClean="0"/>
              <a:t>можно по ссылке</a:t>
            </a:r>
          </a:p>
          <a:p>
            <a:pPr algn="ctr"/>
            <a:r>
              <a:rPr lang="en-US" b="1" dirty="0" smtClean="0">
                <a:hlinkClick r:id="rId3"/>
              </a:rPr>
              <a:t>https://edsoo.ru/Primernie_rabochie_progra.htm</a:t>
            </a:r>
            <a:r>
              <a:rPr lang="ru-RU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9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135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ФГОС?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0380" y="869445"/>
            <a:ext cx="8482100" cy="1508105"/>
            <a:chOff x="260995" y="1201159"/>
            <a:chExt cx="8482100" cy="150810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95" y="1340768"/>
              <a:ext cx="3590925" cy="12763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463868" y="1201159"/>
              <a:ext cx="4279227" cy="15081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ФГОС</a:t>
              </a:r>
              <a:r>
                <a:rPr lang="ru-RU" sz="2000" dirty="0" smtClean="0"/>
                <a:t> </a:t>
              </a:r>
            </a:p>
            <a:p>
              <a:pPr algn="ctr"/>
              <a:r>
                <a:rPr lang="ru-RU" dirty="0" smtClean="0"/>
                <a:t>это федеральные государственные стандарты, представляющие собой совокупность требований к  программе образования</a:t>
              </a:r>
              <a:endParaRPr lang="ru-RU" dirty="0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127110" y="1528189"/>
              <a:ext cx="242730" cy="81811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13253" y="2862227"/>
            <a:ext cx="4279227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ОСНОВНАЯ ЗАДАЧА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единство образовательного пространства РФ</a:t>
            </a:r>
            <a:r>
              <a:rPr lang="ru-RU" dirty="0" smtClean="0"/>
              <a:t>, в том числе единство учебной и воспитательной деятельности , реализуемой совместно с семьей и иными институтами воспитания, с целью реализации равных возможностей получения качественного основного общего образования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472588" y="2210777"/>
            <a:ext cx="242730" cy="8181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3825" y="2569165"/>
            <a:ext cx="388264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Какие бывают ФГОС?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ФГОС начального общего образования </a:t>
            </a:r>
            <a:r>
              <a:rPr lang="ru-RU" sz="2000" dirty="0"/>
              <a:t>(</a:t>
            </a:r>
            <a:r>
              <a:rPr lang="ru-RU" sz="2000" dirty="0" smtClean="0"/>
              <a:t>1-4 классы),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ФГОС основного общего образования (5-9 классы),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ФГОС среднего образования (10-11 классы),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ФГОС образования обучающихся с ограниченными возможностями здоровья (ОВЗ). 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276496" y="4057494"/>
            <a:ext cx="242730" cy="8181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1"/>
          <p:cNvGrpSpPr>
            <a:grpSpLocks/>
          </p:cNvGrpSpPr>
          <p:nvPr/>
        </p:nvGrpSpPr>
        <p:grpSpPr bwMode="auto">
          <a:xfrm>
            <a:off x="357189" y="1047752"/>
            <a:ext cx="8358187" cy="2381249"/>
            <a:chOff x="357158" y="785800"/>
            <a:chExt cx="8358246" cy="1785950"/>
          </a:xfrm>
        </p:grpSpPr>
        <p:sp>
          <p:nvSpPr>
            <p:cNvPr id="3079" name="Прямоугольник 3"/>
            <p:cNvSpPr>
              <a:spLocks noChangeArrowheads="1"/>
            </p:cNvSpPr>
            <p:nvPr/>
          </p:nvSpPr>
          <p:spPr bwMode="auto">
            <a:xfrm>
              <a:off x="500034" y="857238"/>
              <a:ext cx="6572296" cy="122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000" b="1">
                  <a:latin typeface="Calibri" pitchFamily="34" charset="0"/>
                </a:rPr>
                <a:t>Приказ Министерства просвещения РФ </a:t>
              </a:r>
            </a:p>
            <a:p>
              <a:pPr eaLnBrk="1" hangingPunct="1"/>
              <a:r>
                <a:rPr lang="ru-RU" altLang="ru-RU" sz="2000" b="1">
                  <a:latin typeface="Calibri" pitchFamily="34" charset="0"/>
                </a:rPr>
                <a:t>от 31 мая 2021 г. № 286</a:t>
              </a:r>
            </a:p>
            <a:p>
              <a:pPr eaLnBrk="1" hangingPunct="1"/>
              <a:r>
                <a:rPr lang="ru-RU" altLang="ru-RU" sz="2000" b="1">
                  <a:latin typeface="Calibri" pitchFamily="34" charset="0"/>
                </a:rPr>
                <a:t> «Об утверждении федерального государственного образовательного стандарта начального общего образования»</a:t>
              </a:r>
            </a:p>
          </p:txBody>
        </p:sp>
        <p:pic>
          <p:nvPicPr>
            <p:cNvPr id="3080" name="Picture 2" descr="http://qrcoder.ru/code/?https%3A%2F%2Fwww.garant.ru%2Fproducts%2Fipo%2Fprime%2Fdoc%2F400807193%2F&amp;4&amp;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54" y="857238"/>
              <a:ext cx="1902176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357158" y="785800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75" name="Группа 12"/>
          <p:cNvGrpSpPr>
            <a:grpSpLocks/>
          </p:cNvGrpSpPr>
          <p:nvPr/>
        </p:nvGrpSpPr>
        <p:grpSpPr bwMode="auto">
          <a:xfrm>
            <a:off x="357189" y="3619500"/>
            <a:ext cx="8358187" cy="2381251"/>
            <a:chOff x="357158" y="2714626"/>
            <a:chExt cx="8358246" cy="1785950"/>
          </a:xfrm>
        </p:grpSpPr>
        <p:sp>
          <p:nvSpPr>
            <p:cNvPr id="3076" name="Прямоугольник 7"/>
            <p:cNvSpPr>
              <a:spLocks noChangeArrowheads="1"/>
            </p:cNvSpPr>
            <p:nvPr/>
          </p:nvSpPr>
          <p:spPr bwMode="auto">
            <a:xfrm>
              <a:off x="500034" y="2786064"/>
              <a:ext cx="6572296" cy="122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000" b="1">
                  <a:latin typeface="Calibri" pitchFamily="34" charset="0"/>
                </a:rPr>
                <a:t>Приказ Министерства просвещения РФ </a:t>
              </a:r>
            </a:p>
            <a:p>
              <a:pPr eaLnBrk="1" hangingPunct="1"/>
              <a:r>
                <a:rPr lang="ru-RU" altLang="ru-RU" sz="2000" b="1">
                  <a:latin typeface="Calibri" pitchFamily="34" charset="0"/>
                </a:rPr>
                <a:t>от 31 мая 2021 г. № 287 </a:t>
              </a:r>
            </a:p>
            <a:p>
              <a:pPr eaLnBrk="1" hangingPunct="1"/>
              <a:r>
                <a:rPr lang="ru-RU" altLang="ru-RU" sz="2000" b="1">
                  <a:latin typeface="Calibri" pitchFamily="34" charset="0"/>
                </a:rPr>
                <a:t>«Об утверждении федерального государственного образовательного стандарта основного общего образования»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7158" y="2714626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8" name="Picture 4" descr="http://qrcoder.ru/code/?https%3A%2F%2Fwww.garant.ru%2Fproducts%2Fipo%2Fprime%2Fdoc%2F401333920%2F&amp;4&amp;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63" y="2786064"/>
              <a:ext cx="1830168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16033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3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285" y="2789126"/>
            <a:ext cx="7751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 новых стандартах произошли изменения в части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снижения/увеличения общего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объема аудиторной работы обучающихся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868" y="2838722"/>
            <a:ext cx="571500" cy="530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!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01032"/>
              </p:ext>
            </p:extLst>
          </p:nvPr>
        </p:nvGraphicFramePr>
        <p:xfrm>
          <a:off x="755576" y="3717032"/>
          <a:ext cx="7992889" cy="23812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4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6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751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Границы аудиторной нагрузки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</a:t>
                      </a:r>
                      <a:endParaRPr lang="ru-RU" sz="2000" dirty="0" smtClean="0"/>
                    </a:p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 smtClean="0"/>
                        <a:t>НОО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 smtClean="0"/>
                        <a:t>ФГОС</a:t>
                      </a:r>
                    </a:p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ООО </a:t>
                      </a:r>
                      <a:r>
                        <a:rPr lang="ru-RU" sz="2000" dirty="0" smtClean="0"/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Минимум 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/>
                        <a:t>2954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(+50)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5058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(-209)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Максимум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/>
                        <a:t>3190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(-155)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5549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(-471)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4" name="Прямоугольник 4"/>
          <p:cNvSpPr>
            <a:spLocks noChangeArrowheads="1"/>
          </p:cNvSpPr>
          <p:nvPr/>
        </p:nvSpPr>
        <p:spPr bwMode="auto">
          <a:xfrm>
            <a:off x="307868" y="836712"/>
            <a:ext cx="84561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 обеспечивает реализацию требований ФГОС, определяет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учебную нагрузку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к организации образовательной деятельности к учебной нагрузке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5-дневной (или 6-дневной) учебной недел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е, предусмотренными Гигиеническими нормативами и Санитарно-эпидемиологическими требованиями, перечень учебных предметов, учебных курсов, учебных модулей.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5033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АУДИТОРНОЙ РАБОТЫ ОБУЧАЮЩИХСЯ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7545" cy="10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4804" y="46981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Обновленные ФГОС обеспечивают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012574"/>
            <a:ext cx="7643192" cy="405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1456722"/>
            <a:ext cx="4040188" cy="46694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Преемственность образовательных программ НОО, ООО, СОО</a:t>
            </a:r>
          </a:p>
          <a:p>
            <a:r>
              <a:rPr lang="ru-RU" dirty="0" smtClean="0"/>
              <a:t>Вариативность содержания</a:t>
            </a:r>
          </a:p>
          <a:p>
            <a:r>
              <a:rPr lang="ru-RU" dirty="0" smtClean="0"/>
              <a:t>Государственные гарантии качественного образования</a:t>
            </a:r>
          </a:p>
          <a:p>
            <a:r>
              <a:rPr lang="ru-RU" dirty="0" smtClean="0"/>
              <a:t>Формирование гражданской идентичности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Освоение базовых навыков</a:t>
            </a:r>
          </a:p>
          <a:p>
            <a:r>
              <a:rPr lang="ru-RU" dirty="0" smtClean="0"/>
              <a:t>Разумное использование цифровых технологий</a:t>
            </a:r>
          </a:p>
          <a:p>
            <a:r>
              <a:rPr lang="ru-RU" dirty="0" smtClean="0"/>
              <a:t>Единство учебной и воспитательной деятельности</a:t>
            </a:r>
          </a:p>
          <a:p>
            <a:r>
              <a:rPr lang="ru-RU" dirty="0" smtClean="0"/>
              <a:t>Взаимодействие ОО с семьей, общественными организациями</a:t>
            </a:r>
          </a:p>
          <a:p>
            <a:r>
              <a:rPr lang="ru-RU" dirty="0" smtClean="0"/>
              <a:t>Применение обучающимися технологий коллективной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Единство требований реализуется на основе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13384" y="2924944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истемно-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деятельностного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подхода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6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2313" y="4437112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Финансовая грамотность</a:t>
            </a:r>
            <a:br>
              <a:rPr lang="ru-RU" sz="2800" b="1" dirty="0" smtClean="0"/>
            </a:br>
            <a:r>
              <a:rPr lang="ru-RU" sz="2800" b="1" dirty="0"/>
              <a:t>Ф</a:t>
            </a:r>
            <a:r>
              <a:rPr lang="ru-RU" sz="2800" b="1" dirty="0" smtClean="0"/>
              <a:t>ункциональная грамотность</a:t>
            </a:r>
            <a:br>
              <a:rPr lang="ru-RU" sz="2800" b="1" dirty="0" smtClean="0"/>
            </a:br>
            <a:r>
              <a:rPr lang="ru-RU" sz="2800" b="1" dirty="0" smtClean="0"/>
              <a:t>Экологическая грамотность</a:t>
            </a:r>
            <a:br>
              <a:rPr lang="ru-RU" sz="2800" b="1" dirty="0" smtClean="0"/>
            </a:br>
            <a:r>
              <a:rPr lang="ru-RU" sz="2800" b="1" dirty="0" smtClean="0"/>
              <a:t>Проектная и исследовательская деятельность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30808" y="614403"/>
            <a:ext cx="3897176" cy="3822709"/>
          </a:xfrm>
        </p:spPr>
        <p:txBody>
          <a:bodyPr/>
          <a:lstStyle/>
          <a:p>
            <a:r>
              <a:rPr lang="ru-RU" dirty="0" smtClean="0"/>
              <a:t>ФГОС устанавливает требования к достижению ключевых понятий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личностных результатов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601461"/>
            <a:ext cx="3888432" cy="3979667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ФГОС устанавливает требования к достижению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познавательных, коммуникативных, регулятивных УУД,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результатов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5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589" y="116632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Особая роль ВУД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55594" y="1202923"/>
            <a:ext cx="8480902" cy="539443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Учебные курсы ВУД включаются в учебный план (часть, формируемая участниками образовательных отношений)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Программы реализуются через организацию образовательной деятельности (урочной и внеурочной): «… с учетом выбора участниками образовательных отношений учебных курсов ВУД…»</a:t>
            </a:r>
          </a:p>
          <a:p>
            <a:pPr algn="l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1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2400"/>
            <a:ext cx="7772400" cy="27725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Результаты освоения программы образования (в том числе ВУД)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подлежат оцениванию </a:t>
            </a:r>
            <a:r>
              <a:rPr lang="ru-RU" sz="3600" dirty="0" smtClean="0"/>
              <a:t>с учетом специфики и особенностей предмета оценивания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07994" y="3501008"/>
            <a:ext cx="7891990" cy="30243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Соответствие деятельности ОО требованиям ФГОС в части содержания образования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определяется результатами ГИА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5595" cy="12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429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Единство требований реализуется на основе</vt:lpstr>
      <vt:lpstr>Финансовая грамотность Функциональная грамотность Экологическая грамотность Проектная и исследовательская деятельность</vt:lpstr>
      <vt:lpstr>Особая роль ВУД</vt:lpstr>
      <vt:lpstr>Результаты освоения программы образования (в том числе ВУД) подлежат оцениванию с учетом специфики и особенностей предмета оценивания</vt:lpstr>
      <vt:lpstr>Система оценки включает</vt:lpstr>
      <vt:lpstr>  ПОЛУЧЕНИЕ ИНФОРМАЦИИ НА САЙТЕ  «ЕДИНОЕ СОДЕРЖАНИЕ ОБЩЕГО ОБРАЗОВАНИЯ»  https://edsoo.ru/ 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Пользователь Windows</cp:lastModifiedBy>
  <cp:revision>72</cp:revision>
  <cp:lastPrinted>2022-03-25T01:40:52Z</cp:lastPrinted>
  <dcterms:created xsi:type="dcterms:W3CDTF">2022-02-15T17:41:54Z</dcterms:created>
  <dcterms:modified xsi:type="dcterms:W3CDTF">2022-06-03T06:49:15Z</dcterms:modified>
</cp:coreProperties>
</file>